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3"/>
  </p:notesMasterIdLst>
  <p:handoutMasterIdLst>
    <p:handoutMasterId r:id="rId4"/>
  </p:handoutMasterIdLst>
  <p:sldIdLst>
    <p:sldId id="263" r:id="rId2"/>
  </p:sldIdLst>
  <p:sldSz cx="51206400" cy="36576000"/>
  <p:notesSz cx="9236075" cy="7010400"/>
  <p:defaultTextStyle>
    <a:defPPr>
      <a:defRPr lang="en-US"/>
    </a:defPPr>
    <a:lvl1pPr algn="l" rtl="0" eaLnBrk="0" fontAlgn="base" hangingPunct="0">
      <a:spcBef>
        <a:spcPct val="20000"/>
      </a:spcBef>
      <a:spcAft>
        <a:spcPct val="0"/>
      </a:spcAft>
      <a:buChar char="•"/>
      <a:defRPr sz="99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har char="•"/>
      <a:defRPr sz="99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har char="•"/>
      <a:defRPr sz="99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har char="•"/>
      <a:defRPr sz="99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har char="•"/>
      <a:defRPr sz="99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99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99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99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99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20">
          <p15:clr>
            <a:srgbClr val="A4A3A4"/>
          </p15:clr>
        </p15:guide>
        <p15:guide id="2" pos="161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 Johnson (IWNM)" initials="" lastIdx="4" clrIdx="0"/>
  <p:cmAuthor id="1" name="v-debuye" initials="" lastIdx="8" clrIdx="1"/>
  <p:cmAuthor id="2" name="a-bumont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8AA5DC"/>
    <a:srgbClr val="FFFFFF"/>
    <a:srgbClr val="FF33CC"/>
    <a:srgbClr val="333333"/>
    <a:srgbClr val="FFFFCC"/>
    <a:srgbClr val="00444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634" autoAdjust="0"/>
    <p:restoredTop sz="99855" autoAdjust="0"/>
  </p:normalViewPr>
  <p:slideViewPr>
    <p:cSldViewPr>
      <p:cViewPr>
        <p:scale>
          <a:sx n="33" d="100"/>
          <a:sy n="33" d="100"/>
        </p:scale>
        <p:origin x="24" y="-1530"/>
      </p:cViewPr>
      <p:guideLst>
        <p:guide orient="horz" pos="11520"/>
        <p:guide pos="16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7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4000" dirty="0" smtClean="0"/>
              <a:t>Theta Activity Correlated</a:t>
            </a:r>
            <a:r>
              <a:rPr lang="en-US" sz="4000" baseline="0" dirty="0" smtClean="0"/>
              <a:t> to Tracking Error in Dual-Task</a:t>
            </a:r>
            <a:endParaRPr lang="en-US" sz="40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diamond"/>
            <c:size val="25"/>
            <c:spPr>
              <a:solidFill>
                <a:srgbClr val="008080"/>
              </a:solidFill>
            </c:spPr>
          </c:marker>
          <c:trendline>
            <c:spPr>
              <a:ln w="190500"/>
            </c:spPr>
            <c:trendlineType val="linear"/>
            <c:dispRSqr val="0"/>
            <c:dispEq val="0"/>
          </c:trendline>
          <c:xVal>
            <c:numRef>
              <c:f>Sheet1!$Z$2:$Z$21</c:f>
              <c:numCache>
                <c:formatCode>General</c:formatCode>
                <c:ptCount val="20"/>
                <c:pt idx="0">
                  <c:v>2.73</c:v>
                </c:pt>
                <c:pt idx="1">
                  <c:v>2.66</c:v>
                </c:pt>
                <c:pt idx="2">
                  <c:v>5.5</c:v>
                </c:pt>
                <c:pt idx="3">
                  <c:v>2.8099999999999987</c:v>
                </c:pt>
                <c:pt idx="4">
                  <c:v>3.3699999999999997</c:v>
                </c:pt>
                <c:pt idx="5">
                  <c:v>3.92</c:v>
                </c:pt>
                <c:pt idx="6">
                  <c:v>2.72</c:v>
                </c:pt>
                <c:pt idx="7">
                  <c:v>1.4</c:v>
                </c:pt>
                <c:pt idx="8">
                  <c:v>3.66</c:v>
                </c:pt>
                <c:pt idx="9">
                  <c:v>1.87</c:v>
                </c:pt>
                <c:pt idx="10">
                  <c:v>3.69</c:v>
                </c:pt>
                <c:pt idx="11">
                  <c:v>1.85</c:v>
                </c:pt>
                <c:pt idx="12">
                  <c:v>2.0499999999999998</c:v>
                </c:pt>
                <c:pt idx="13">
                  <c:v>3.32</c:v>
                </c:pt>
                <c:pt idx="14">
                  <c:v>3.42</c:v>
                </c:pt>
                <c:pt idx="15">
                  <c:v>2.04</c:v>
                </c:pt>
                <c:pt idx="16">
                  <c:v>0.93</c:v>
                </c:pt>
                <c:pt idx="17">
                  <c:v>1.91</c:v>
                </c:pt>
                <c:pt idx="18">
                  <c:v>3.16</c:v>
                </c:pt>
                <c:pt idx="19">
                  <c:v>2.77</c:v>
                </c:pt>
              </c:numCache>
            </c:numRef>
          </c:xVal>
          <c:yVal>
            <c:numRef>
              <c:f>Sheet1!$X$2:$X$21</c:f>
              <c:numCache>
                <c:formatCode>General</c:formatCode>
                <c:ptCount val="20"/>
                <c:pt idx="0">
                  <c:v>0.29000000000000031</c:v>
                </c:pt>
                <c:pt idx="1">
                  <c:v>0.35000000000000031</c:v>
                </c:pt>
                <c:pt idx="2">
                  <c:v>0.28000000000000008</c:v>
                </c:pt>
                <c:pt idx="3">
                  <c:v>0.34000000000000047</c:v>
                </c:pt>
                <c:pt idx="4">
                  <c:v>0.27</c:v>
                </c:pt>
                <c:pt idx="5">
                  <c:v>0.27</c:v>
                </c:pt>
                <c:pt idx="6">
                  <c:v>0.4</c:v>
                </c:pt>
                <c:pt idx="7">
                  <c:v>0.35000000000000031</c:v>
                </c:pt>
                <c:pt idx="8">
                  <c:v>0.33000000000000063</c:v>
                </c:pt>
                <c:pt idx="9">
                  <c:v>0.41000000000000031</c:v>
                </c:pt>
                <c:pt idx="10">
                  <c:v>0.25</c:v>
                </c:pt>
                <c:pt idx="11">
                  <c:v>0.36000000000000032</c:v>
                </c:pt>
                <c:pt idx="12">
                  <c:v>0.32000000000000056</c:v>
                </c:pt>
                <c:pt idx="13">
                  <c:v>0.34000000000000047</c:v>
                </c:pt>
                <c:pt idx="14">
                  <c:v>0.24000000000000021</c:v>
                </c:pt>
                <c:pt idx="15">
                  <c:v>0.36000000000000032</c:v>
                </c:pt>
                <c:pt idx="16">
                  <c:v>0.33000000000000063</c:v>
                </c:pt>
                <c:pt idx="17">
                  <c:v>0.33000000000000063</c:v>
                </c:pt>
                <c:pt idx="18">
                  <c:v>0.32000000000000056</c:v>
                </c:pt>
                <c:pt idx="19">
                  <c:v>0.25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7482944"/>
        <c:axId val="597483488"/>
      </c:scatterChart>
      <c:valAx>
        <c:axId val="5974829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3000" b="0"/>
                </a:pPr>
                <a:r>
                  <a:rPr lang="en-US" sz="3000" b="0" dirty="0" smtClean="0"/>
                  <a:t>Maximum</a:t>
                </a:r>
                <a:r>
                  <a:rPr lang="en-US" sz="3000" b="0" baseline="0" dirty="0" smtClean="0"/>
                  <a:t> Theta Activity (dB)</a:t>
                </a:r>
                <a:endParaRPr lang="en-US" sz="3000" b="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3000"/>
            </a:pPr>
            <a:endParaRPr lang="en-US"/>
          </a:p>
        </c:txPr>
        <c:crossAx val="597483488"/>
        <c:crosses val="autoZero"/>
        <c:crossBetween val="midCat"/>
      </c:valAx>
      <c:valAx>
        <c:axId val="597483488"/>
        <c:scaling>
          <c:orientation val="minMax"/>
          <c:min val="0.2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3000" b="0"/>
                </a:pPr>
                <a:r>
                  <a:rPr lang="en-US" sz="3000" b="0" dirty="0" smtClean="0"/>
                  <a:t>Root</a:t>
                </a:r>
                <a:r>
                  <a:rPr lang="en-US" sz="3000" b="0" baseline="0" dirty="0" smtClean="0"/>
                  <a:t> Mean Square Error</a:t>
                </a:r>
                <a:endParaRPr lang="en-US" sz="3000" b="0" dirty="0"/>
              </a:p>
            </c:rich>
          </c:tx>
          <c:layout>
            <c:manualLayout>
              <c:xMode val="edge"/>
              <c:yMode val="edge"/>
              <c:x val="1.2557077625570776E-2"/>
              <c:y val="0.16488103759757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3000"/>
            </a:pPr>
            <a:endParaRPr lang="en-US"/>
          </a:p>
        </c:txPr>
        <c:crossAx val="59748294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87800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8" tIns="46199" rIns="92398" bIns="46199" numCol="1" anchor="t" anchorCtr="0" compatLnSpc="1">
            <a:prstTxWarp prst="textNoShape">
              <a:avLst/>
            </a:prstTxWarp>
          </a:bodyPr>
          <a:lstStyle>
            <a:lvl1pPr defTabSz="923925">
              <a:spcBef>
                <a:spcPct val="0"/>
              </a:spcBef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13350" y="0"/>
            <a:ext cx="3986213" cy="38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8" tIns="46199" rIns="92398" bIns="46199" numCol="1" anchor="t" anchorCtr="0" compatLnSpc="1">
            <a:prstTxWarp prst="textNoShape">
              <a:avLst/>
            </a:prstTxWarp>
          </a:bodyPr>
          <a:lstStyle>
            <a:lvl1pPr algn="r" defTabSz="923925">
              <a:spcBef>
                <a:spcPct val="0"/>
              </a:spcBef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21463"/>
            <a:ext cx="39878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8" tIns="46199" rIns="92398" bIns="46199" numCol="1" anchor="b" anchorCtr="0" compatLnSpc="1">
            <a:prstTxWarp prst="textNoShape">
              <a:avLst/>
            </a:prstTxWarp>
          </a:bodyPr>
          <a:lstStyle>
            <a:lvl1pPr defTabSz="923925">
              <a:spcBef>
                <a:spcPct val="0"/>
              </a:spcBef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13350" y="6621463"/>
            <a:ext cx="3986213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98" tIns="46199" rIns="92398" bIns="46199" numCol="1" anchor="b" anchorCtr="0" compatLnSpc="1">
            <a:prstTxWarp prst="textNoShape">
              <a:avLst/>
            </a:prstTxWarp>
          </a:bodyPr>
          <a:lstStyle>
            <a:lvl1pPr algn="r" defTabSz="923925">
              <a:spcBef>
                <a:spcPct val="0"/>
              </a:spcBef>
              <a:buFontTx/>
              <a:buNone/>
              <a:defRPr sz="1200">
                <a:latin typeface="Arial" charset="0"/>
              </a:defRPr>
            </a:lvl1pPr>
          </a:lstStyle>
          <a:p>
            <a:fld id="{4BC37DE7-0BA2-4D9B-AD97-74AF550795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53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9624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165" y="11361738"/>
            <a:ext cx="43526075" cy="78406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325" y="20726400"/>
            <a:ext cx="35845750" cy="9347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1DCA88-6FBC-446F-A93A-A614052A047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48E48E-68FC-439D-B89D-E35BA30A86F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125275" y="1465264"/>
            <a:ext cx="11520488" cy="31207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0640" y="1465264"/>
            <a:ext cx="34412237" cy="31207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F7E426-B446-4929-AA0C-8C818C24DC8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40" y="1465263"/>
            <a:ext cx="46085125" cy="6096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60638" y="8534400"/>
            <a:ext cx="22966362" cy="241379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5679402" y="8534401"/>
            <a:ext cx="22966363" cy="11991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25679402" y="20678776"/>
            <a:ext cx="22966363" cy="11993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2560638" y="33307338"/>
            <a:ext cx="11947525" cy="2540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7495840" y="33307338"/>
            <a:ext cx="16214725" cy="25400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36698240" y="33307338"/>
            <a:ext cx="11947525" cy="2540000"/>
          </a:xfrm>
        </p:spPr>
        <p:txBody>
          <a:bodyPr/>
          <a:lstStyle>
            <a:lvl1pPr>
              <a:defRPr/>
            </a:lvl1pPr>
          </a:lstStyle>
          <a:p>
            <a:fld id="{56CCC14E-E66D-44FC-A4A2-6285CACD9569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547" descr="C:\Users\omar\Downloads\EVOgame_588.jpg"/>
          <p:cNvPicPr>
            <a:picLocks noChangeAspect="1" noChangeArrowheads="1"/>
          </p:cNvPicPr>
          <p:nvPr userDrawn="1"/>
        </p:nvPicPr>
        <p:blipFill>
          <a:blip r:embed="rId2" cstate="print"/>
          <a:srcRect l="7947" t="47843" b="38486"/>
          <a:stretch>
            <a:fillRect/>
          </a:stretch>
        </p:blipFill>
        <p:spPr bwMode="auto">
          <a:xfrm>
            <a:off x="29794200" y="0"/>
            <a:ext cx="10591800" cy="1371600"/>
          </a:xfrm>
          <a:prstGeom prst="rect">
            <a:avLst/>
          </a:prstGeom>
          <a:noFill/>
        </p:spPr>
      </p:pic>
      <p:pic>
        <p:nvPicPr>
          <p:cNvPr id="10" name="Picture 548"/>
          <p:cNvPicPr>
            <a:picLocks noChangeAspect="1" noChangeArrowheads="1"/>
          </p:cNvPicPr>
          <p:nvPr userDrawn="1"/>
        </p:nvPicPr>
        <p:blipFill>
          <a:blip r:embed="rId3"/>
          <a:srcRect l="826" t="55402" r="826" b="25148"/>
          <a:stretch>
            <a:fillRect/>
          </a:stretch>
        </p:blipFill>
        <p:spPr bwMode="auto">
          <a:xfrm>
            <a:off x="20726400" y="0"/>
            <a:ext cx="9067800" cy="13716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12" name="Picture 11" descr="scanner.png"/>
          <p:cNvPicPr>
            <a:picLocks noChangeAspect="1"/>
          </p:cNvPicPr>
          <p:nvPr userDrawn="1"/>
        </p:nvPicPr>
        <p:blipFill>
          <a:blip r:embed="rId4"/>
          <a:srcRect t="41423" b="39460"/>
          <a:stretch>
            <a:fillRect/>
          </a:stretch>
        </p:blipFill>
        <p:spPr>
          <a:xfrm>
            <a:off x="40386000" y="0"/>
            <a:ext cx="10820400" cy="1371600"/>
          </a:xfrm>
          <a:prstGeom prst="rect">
            <a:avLst/>
          </a:prstGeom>
        </p:spPr>
      </p:pic>
      <p:pic>
        <p:nvPicPr>
          <p:cNvPr id="13" name="Picture 12" descr="gamecontrollerlogitech.jpg"/>
          <p:cNvPicPr>
            <a:picLocks noChangeAspect="1"/>
          </p:cNvPicPr>
          <p:nvPr userDrawn="1"/>
        </p:nvPicPr>
        <p:blipFill>
          <a:blip r:embed="rId5"/>
          <a:srcRect l="-5426" t="32558" r="-2326" b="53488"/>
          <a:stretch>
            <a:fillRect/>
          </a:stretch>
        </p:blipFill>
        <p:spPr>
          <a:xfrm>
            <a:off x="29794200" y="0"/>
            <a:ext cx="10591800" cy="1371600"/>
          </a:xfrm>
          <a:prstGeom prst="rect">
            <a:avLst/>
          </a:prstGeom>
        </p:spPr>
      </p:pic>
      <p:pic>
        <p:nvPicPr>
          <p:cNvPr id="14" name="Picture 13" descr="gamecontrollerlogitech.jpg"/>
          <p:cNvPicPr>
            <a:picLocks noChangeAspect="1"/>
          </p:cNvPicPr>
          <p:nvPr userDrawn="1"/>
        </p:nvPicPr>
        <p:blipFill>
          <a:blip r:embed="rId5"/>
          <a:srcRect t="32558" r="90697" b="53488"/>
          <a:stretch>
            <a:fillRect/>
          </a:stretch>
        </p:blipFill>
        <p:spPr>
          <a:xfrm>
            <a:off x="29794200" y="0"/>
            <a:ext cx="914400" cy="1371600"/>
          </a:xfrm>
          <a:prstGeom prst="rect">
            <a:avLst/>
          </a:prstGeom>
        </p:spPr>
      </p:pic>
      <p:pic>
        <p:nvPicPr>
          <p:cNvPr id="15" name="Picture 14" descr="gamecontrollerlogitech.jpg"/>
          <p:cNvPicPr>
            <a:picLocks noChangeAspect="1"/>
          </p:cNvPicPr>
          <p:nvPr userDrawn="1"/>
        </p:nvPicPr>
        <p:blipFill>
          <a:blip r:embed="rId5"/>
          <a:srcRect t="32558" r="90697" b="53488"/>
          <a:stretch>
            <a:fillRect/>
          </a:stretch>
        </p:blipFill>
        <p:spPr>
          <a:xfrm>
            <a:off x="39547800" y="0"/>
            <a:ext cx="914400" cy="1371600"/>
          </a:xfrm>
          <a:prstGeom prst="rect">
            <a:avLst/>
          </a:prstGeom>
        </p:spPr>
      </p:pic>
      <p:pic>
        <p:nvPicPr>
          <p:cNvPr id="16" name="Picture 15" descr="thCAUPUFZ5.jpg"/>
          <p:cNvPicPr>
            <a:picLocks noChangeAspect="1"/>
          </p:cNvPicPr>
          <p:nvPr userDrawn="1"/>
        </p:nvPicPr>
        <p:blipFill>
          <a:blip r:embed="rId6"/>
          <a:srcRect t="53192" b="26596"/>
          <a:stretch>
            <a:fillRect/>
          </a:stretch>
        </p:blipFill>
        <p:spPr>
          <a:xfrm>
            <a:off x="40408205" y="0"/>
            <a:ext cx="10798195" cy="1447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B13505-432D-49D1-B707-8A32CA739A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2" y="23502938"/>
            <a:ext cx="43526075" cy="72644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2" y="15501938"/>
            <a:ext cx="43526075" cy="80010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189E07-48B5-449C-9AD4-55683F566B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60638" y="8534400"/>
            <a:ext cx="22966362" cy="2413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79402" y="8534400"/>
            <a:ext cx="22966363" cy="241379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15BD5-88C1-4777-AA56-027950DB9A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638" y="8186739"/>
            <a:ext cx="22625050" cy="3413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638" y="11599864"/>
            <a:ext cx="22625050" cy="2107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775" y="8186739"/>
            <a:ext cx="22632988" cy="3413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775" y="11599864"/>
            <a:ext cx="22632988" cy="210724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E049E6-8451-4552-A472-A32171DC9FA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6B176D-1630-47F0-B4CD-CFE022B8FE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85CCEC-8D28-4A1B-9EB2-E9F8BD6901E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638" y="1455738"/>
            <a:ext cx="16846550" cy="6197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19963" y="1455738"/>
            <a:ext cx="28625800" cy="31216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638" y="7653338"/>
            <a:ext cx="16846550" cy="2501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E16D90-7E2B-4593-B94D-7C30C74001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76" y="25603200"/>
            <a:ext cx="30724475" cy="3022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176" y="3268663"/>
            <a:ext cx="30724475" cy="21945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176" y="28625800"/>
            <a:ext cx="30724475" cy="42926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C0ABB8-0B69-47BD-BAFA-102A6460D5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81" name="Rectangle 13"/>
          <p:cNvSpPr>
            <a:spLocks noChangeAspect="1" noChangeArrowheads="1"/>
          </p:cNvSpPr>
          <p:nvPr/>
        </p:nvSpPr>
        <p:spPr bwMode="auto">
          <a:xfrm>
            <a:off x="0" y="6689726"/>
            <a:ext cx="12814300" cy="29886275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274430" tIns="138248" rIns="274430" bIns="138248" anchor="ctr"/>
          <a:lstStyle/>
          <a:p>
            <a:pPr marL="1027113" indent="-1027113" algn="ctr" defTabSz="6288088"/>
            <a:endParaRPr lang="en-US"/>
          </a:p>
        </p:txBody>
      </p:sp>
      <p:pic>
        <p:nvPicPr>
          <p:cNvPr id="83982" name="Picture 14" descr="MPj03905180000[1]"/>
          <p:cNvPicPr>
            <a:picLocks noChangeAspect="1" noChangeArrowheads="1"/>
          </p:cNvPicPr>
          <p:nvPr/>
        </p:nvPicPr>
        <p:blipFill>
          <a:blip r:embed="rId14"/>
          <a:srcRect t="14999" b="72250"/>
          <a:stretch>
            <a:fillRect/>
          </a:stretch>
        </p:blipFill>
        <p:spPr bwMode="auto">
          <a:xfrm>
            <a:off x="29964065" y="0"/>
            <a:ext cx="10726737" cy="13716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83983" name="Picture 15" descr="MPj03211020000[1]"/>
          <p:cNvPicPr>
            <a:picLocks noChangeAspect="1" noChangeArrowheads="1"/>
          </p:cNvPicPr>
          <p:nvPr/>
        </p:nvPicPr>
        <p:blipFill>
          <a:blip r:embed="rId15"/>
          <a:srcRect t="56000" b="34750"/>
          <a:stretch>
            <a:fillRect/>
          </a:stretch>
        </p:blipFill>
        <p:spPr bwMode="auto">
          <a:xfrm>
            <a:off x="40636827" y="0"/>
            <a:ext cx="10569575" cy="13716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pic>
        <p:nvPicPr>
          <p:cNvPr id="83984" name="Picture 16" descr="MPj03905200000[1]"/>
          <p:cNvPicPr>
            <a:picLocks noChangeAspect="1" noChangeArrowheads="1"/>
          </p:cNvPicPr>
          <p:nvPr/>
        </p:nvPicPr>
        <p:blipFill>
          <a:blip r:embed="rId16"/>
          <a:srcRect t="62750" b="22501"/>
          <a:stretch>
            <a:fillRect/>
          </a:stretch>
        </p:blipFill>
        <p:spPr bwMode="auto">
          <a:xfrm>
            <a:off x="20650200" y="0"/>
            <a:ext cx="9342438" cy="13716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  <p:sp>
        <p:nvSpPr>
          <p:cNvPr id="83985" name="Line 17"/>
          <p:cNvSpPr>
            <a:spLocks noChangeShapeType="1"/>
          </p:cNvSpPr>
          <p:nvPr/>
        </p:nvSpPr>
        <p:spPr bwMode="auto">
          <a:xfrm>
            <a:off x="0" y="6689725"/>
            <a:ext cx="5120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274430" tIns="138248" rIns="274430" bIns="138248"/>
          <a:lstStyle/>
          <a:p>
            <a:endParaRPr lang="en-US"/>
          </a:p>
        </p:txBody>
      </p:sp>
      <p:sp>
        <p:nvSpPr>
          <p:cNvPr id="83986" name="Line 18"/>
          <p:cNvSpPr>
            <a:spLocks noChangeShapeType="1"/>
          </p:cNvSpPr>
          <p:nvPr/>
        </p:nvSpPr>
        <p:spPr bwMode="auto">
          <a:xfrm>
            <a:off x="0" y="7150100"/>
            <a:ext cx="5120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274430" tIns="138248" rIns="274430" bIns="138248"/>
          <a:lstStyle/>
          <a:p>
            <a:endParaRPr lang="en-US"/>
          </a:p>
        </p:txBody>
      </p:sp>
      <p:sp>
        <p:nvSpPr>
          <p:cNvPr id="83987" name="Line 19"/>
          <p:cNvSpPr>
            <a:spLocks noChangeShapeType="1"/>
          </p:cNvSpPr>
          <p:nvPr/>
        </p:nvSpPr>
        <p:spPr bwMode="auto">
          <a:xfrm>
            <a:off x="12827000" y="35801300"/>
            <a:ext cx="383921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274430" tIns="138248" rIns="274430" bIns="138248"/>
          <a:lstStyle/>
          <a:p>
            <a:endParaRPr lang="en-US"/>
          </a:p>
        </p:txBody>
      </p:sp>
      <p:sp>
        <p:nvSpPr>
          <p:cNvPr id="83988" name="Line 20"/>
          <p:cNvSpPr>
            <a:spLocks noChangeShapeType="1"/>
          </p:cNvSpPr>
          <p:nvPr/>
        </p:nvSpPr>
        <p:spPr bwMode="auto">
          <a:xfrm>
            <a:off x="12814300" y="6689726"/>
            <a:ext cx="0" cy="298862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274430" tIns="138248" rIns="274430" bIns="138248"/>
          <a:lstStyle/>
          <a:p>
            <a:endParaRPr lang="en-US"/>
          </a:p>
        </p:txBody>
      </p:sp>
      <p:sp>
        <p:nvSpPr>
          <p:cNvPr id="83989" name="Line 21"/>
          <p:cNvSpPr>
            <a:spLocks noChangeShapeType="1"/>
          </p:cNvSpPr>
          <p:nvPr/>
        </p:nvSpPr>
        <p:spPr bwMode="auto">
          <a:xfrm>
            <a:off x="1062038" y="6721476"/>
            <a:ext cx="0" cy="29924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274430" tIns="138248" rIns="274430" bIns="138248"/>
          <a:lstStyle/>
          <a:p>
            <a:endParaRPr lang="en-US"/>
          </a:p>
        </p:txBody>
      </p:sp>
      <p:sp>
        <p:nvSpPr>
          <p:cNvPr id="83990" name="Line 22"/>
          <p:cNvSpPr>
            <a:spLocks noChangeShapeType="1"/>
          </p:cNvSpPr>
          <p:nvPr/>
        </p:nvSpPr>
        <p:spPr bwMode="auto">
          <a:xfrm>
            <a:off x="13544550" y="0"/>
            <a:ext cx="0" cy="36576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274430" tIns="138248" rIns="274430" bIns="138248"/>
          <a:lstStyle/>
          <a:p>
            <a:endParaRPr lang="en-US"/>
          </a:p>
        </p:txBody>
      </p:sp>
      <p:sp>
        <p:nvSpPr>
          <p:cNvPr id="83991" name="Line 23"/>
          <p:cNvSpPr>
            <a:spLocks noChangeShapeType="1"/>
          </p:cNvSpPr>
          <p:nvPr/>
        </p:nvSpPr>
        <p:spPr bwMode="auto">
          <a:xfrm>
            <a:off x="25949275" y="7150101"/>
            <a:ext cx="0" cy="2942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274430" tIns="138248" rIns="274430" bIns="138248"/>
          <a:lstStyle/>
          <a:p>
            <a:endParaRPr lang="en-US"/>
          </a:p>
        </p:txBody>
      </p:sp>
      <p:sp>
        <p:nvSpPr>
          <p:cNvPr id="83992" name="Line 24"/>
          <p:cNvSpPr>
            <a:spLocks noChangeShapeType="1"/>
          </p:cNvSpPr>
          <p:nvPr/>
        </p:nvSpPr>
        <p:spPr bwMode="auto">
          <a:xfrm>
            <a:off x="38392100" y="7150101"/>
            <a:ext cx="0" cy="2942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274430" tIns="138248" rIns="274430" bIns="138248"/>
          <a:lstStyle/>
          <a:p>
            <a:endParaRPr lang="en-US"/>
          </a:p>
        </p:txBody>
      </p:sp>
      <p:sp>
        <p:nvSpPr>
          <p:cNvPr id="83993" name="Line 25"/>
          <p:cNvSpPr>
            <a:spLocks noChangeShapeType="1"/>
          </p:cNvSpPr>
          <p:nvPr/>
        </p:nvSpPr>
        <p:spPr bwMode="auto">
          <a:xfrm>
            <a:off x="50028475" y="7150101"/>
            <a:ext cx="0" cy="29425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274430" tIns="138248" rIns="274430" bIns="138248"/>
          <a:lstStyle/>
          <a:p>
            <a:endParaRPr lang="en-US"/>
          </a:p>
        </p:txBody>
      </p:sp>
      <p:sp>
        <p:nvSpPr>
          <p:cNvPr id="83994" name="Rectangle 26"/>
          <p:cNvSpPr>
            <a:spLocks noChangeAspect="1" noChangeArrowheads="1"/>
          </p:cNvSpPr>
          <p:nvPr/>
        </p:nvSpPr>
        <p:spPr bwMode="auto">
          <a:xfrm>
            <a:off x="0" y="7938"/>
            <a:ext cx="20802600" cy="1363662"/>
          </a:xfrm>
          <a:prstGeom prst="rect">
            <a:avLst/>
          </a:prstGeom>
          <a:solidFill>
            <a:srgbClr val="00808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274430" tIns="138248" rIns="274430" bIns="138248" anchor="ctr"/>
          <a:lstStyle/>
          <a:p>
            <a:endParaRPr lang="en-US"/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60640" y="1465263"/>
            <a:ext cx="4608512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60640" y="8534400"/>
            <a:ext cx="46085125" cy="2413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60638" y="33307338"/>
            <a:ext cx="11947525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495840" y="33307338"/>
            <a:ext cx="16214725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FontTx/>
              <a:buNone/>
              <a:defRPr sz="1600"/>
            </a:lvl1pPr>
          </a:lstStyle>
          <a:p>
            <a:endParaRPr lang="en-US"/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698240" y="33307338"/>
            <a:ext cx="11947525" cy="25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600"/>
            </a:lvl1pPr>
          </a:lstStyle>
          <a:p>
            <a:fld id="{59E0E3D4-BAE9-4BCD-A234-5C5F9496DC8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39725" indent="-339725" algn="l" rtl="0" eaLnBrk="1" fontAlgn="base" hangingPunct="1">
        <a:spcBef>
          <a:spcPct val="20000"/>
        </a:spcBef>
        <a:spcAft>
          <a:spcPct val="0"/>
        </a:spcAft>
        <a:buChar char="•"/>
        <a:defRPr sz="33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7338" algn="l" rtl="0" eaLnBrk="1" fontAlgn="base" hangingPunct="1">
        <a:spcBef>
          <a:spcPct val="20000"/>
        </a:spcBef>
        <a:spcAft>
          <a:spcPct val="0"/>
        </a:spcAft>
        <a:buChar char="–"/>
        <a:defRPr sz="2700">
          <a:solidFill>
            <a:schemeClr val="tx1"/>
          </a:solidFill>
          <a:latin typeface="+mn-lt"/>
        </a:defRPr>
      </a:lvl2pPr>
      <a:lvl3pPr marL="1141413" indent="-227013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1788" indent="-2349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4pPr>
      <a:lvl5pPr marL="2055813" indent="-227013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5pPr>
      <a:lvl6pPr marL="2513013" indent="-227013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6pPr>
      <a:lvl7pPr marL="2970213" indent="-227013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7pPr>
      <a:lvl8pPr marL="3427413" indent="-227013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8pPr>
      <a:lvl9pPr marL="3884613" indent="-227013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oleObject" Target="file:///D:\Users\Omar\Documents\CORRELATION%20DATA.xls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9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5" Type="http://schemas.openxmlformats.org/officeDocument/2006/relationships/image" Target="../media/image18.png"/><Relationship Id="rId10" Type="http://schemas.openxmlformats.org/officeDocument/2006/relationships/image" Target="../media/image15.jpeg"/><Relationship Id="rId4" Type="http://schemas.openxmlformats.org/officeDocument/2006/relationships/image" Target="../media/image11.jpeg"/><Relationship Id="rId9" Type="http://schemas.openxmlformats.org/officeDocument/2006/relationships/chart" Target="../charts/chart1.xml"/><Relationship Id="rId1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60" name="Text Box 364"/>
          <p:cNvSpPr txBox="1">
            <a:spLocks noChangeArrowheads="1"/>
          </p:cNvSpPr>
          <p:nvPr/>
        </p:nvSpPr>
        <p:spPr bwMode="auto">
          <a:xfrm>
            <a:off x="13487400" y="7924801"/>
            <a:ext cx="12420600" cy="266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495300" algn="ctr" eaLnBrk="1" hangingPunct="1">
              <a:spcBef>
                <a:spcPct val="0"/>
              </a:spcBef>
              <a:spcAft>
                <a:spcPct val="65000"/>
              </a:spcAft>
              <a:buFontTx/>
              <a:buNone/>
            </a:pPr>
            <a:r>
              <a:rPr lang="en-US" sz="5400" b="1" dirty="0" smtClean="0">
                <a:solidFill>
                  <a:srgbClr val="004442"/>
                </a:solidFill>
                <a:cs typeface="Times New Roman" pitchFamily="18" charset="0"/>
              </a:rPr>
              <a:t>BEHAVIORAL RESULTS</a:t>
            </a: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b="1" dirty="0" smtClean="0">
                <a:cs typeface="Times New Roman" pitchFamily="18" charset="0"/>
              </a:rPr>
              <a:t>Figure 1 Impact of multitasking interference on tracking performance and sign performance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Tracking performance measured as Root Mean Square Error (idealized distance from center of road in two dimensions where perfect tracking would be zero).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 Road performance is worse when dual-tasking versus distraction (</a:t>
            </a:r>
            <a:r>
              <a:rPr lang="en-US" sz="3200" b="1" dirty="0" smtClean="0">
                <a:cs typeface="Times New Roman" pitchFamily="18" charset="0"/>
              </a:rPr>
              <a:t>p = 2.4e-6</a:t>
            </a:r>
            <a:r>
              <a:rPr lang="en-US" sz="3200" dirty="0" smtClean="0">
                <a:cs typeface="Times New Roman" pitchFamily="18" charset="0"/>
              </a:rPr>
              <a:t>) and worse when dual-tasking versus tracking alone </a:t>
            </a:r>
            <a:r>
              <a:rPr lang="en-US" sz="3200" b="1" dirty="0" smtClean="0">
                <a:cs typeface="Times New Roman" pitchFamily="18" charset="0"/>
              </a:rPr>
              <a:t>(p=7.3e-7).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Tracking with Signs did not differ in road performance from tracking alone </a:t>
            </a:r>
            <a:r>
              <a:rPr lang="en-US" sz="3200" b="1" dirty="0" smtClean="0">
                <a:cs typeface="Times New Roman" pitchFamily="18" charset="0"/>
              </a:rPr>
              <a:t>(p = 0.71) </a:t>
            </a:r>
            <a:r>
              <a:rPr lang="en-US" sz="3200" dirty="0" smtClean="0">
                <a:cs typeface="Times New Roman" pitchFamily="18" charset="0"/>
              </a:rPr>
              <a:t>thus demonstrating this perceptually-matched condition as an appropriate comparison condition.</a:t>
            </a:r>
          </a:p>
          <a:p>
            <a:pPr marL="609600" indent="-495300" eaLnBrk="1" hangingPunct="1">
              <a:spcBef>
                <a:spcPct val="25000"/>
              </a:spcBef>
              <a:spcAft>
                <a:spcPct val="50000"/>
              </a:spcAft>
              <a:buFontTx/>
              <a:buNone/>
            </a:pPr>
            <a:r>
              <a:rPr lang="en-US" sz="3200" b="1" dirty="0" smtClean="0">
                <a:cs typeface="Times New Roman" pitchFamily="18" charset="0"/>
              </a:rPr>
              <a:t>Figure 2 Timing of  Interruption of Tracking Task by Sign Task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Dual-Task Tracking (Green) &lt;  Tracking with Signs (Blue) </a:t>
            </a: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Continuous tracking performance was measured as RMSE (root mean square) from the ideal path on the road)</a:t>
            </a: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RMSE of Distracted Tracking (blue) and Dual-Tasking (green) conditions were </a:t>
            </a:r>
            <a:r>
              <a:rPr lang="en-US" sz="3200" dirty="0" err="1" smtClean="0">
                <a:cs typeface="Times New Roman" pitchFamily="18" charset="0"/>
              </a:rPr>
              <a:t>baselined</a:t>
            </a:r>
            <a:r>
              <a:rPr lang="en-US" sz="3200" dirty="0" smtClean="0">
                <a:cs typeface="Times New Roman" pitchFamily="18" charset="0"/>
              </a:rPr>
              <a:t> against participant’s individualized RMSE waveform of their Tracking Only performance</a:t>
            </a: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condition to examine the differential effect of  interruption:</a:t>
            </a: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b="1" dirty="0" smtClean="0">
                <a:cs typeface="Times New Roman" pitchFamily="18" charset="0"/>
              </a:rPr>
              <a:t>Interruption of tracking </a:t>
            </a:r>
            <a:r>
              <a:rPr lang="en-US" sz="3200" dirty="0" smtClean="0">
                <a:cs typeface="Times New Roman" pitchFamily="18" charset="0"/>
              </a:rPr>
              <a:t>occurs ~300 ms after sign onset (as an onset of a negative slope in </a:t>
            </a:r>
            <a:r>
              <a:rPr lang="en-US" sz="3200" dirty="0" err="1" smtClean="0">
                <a:cs typeface="Times New Roman" pitchFamily="18" charset="0"/>
              </a:rPr>
              <a:t>baselined</a:t>
            </a:r>
            <a:r>
              <a:rPr lang="en-US" sz="3200" dirty="0" smtClean="0">
                <a:cs typeface="Times New Roman" pitchFamily="18" charset="0"/>
              </a:rPr>
              <a:t> RMSE, 5% above baseline). </a:t>
            </a: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Correction occurs after sign response (495 ms </a:t>
            </a:r>
            <a:r>
              <a:rPr lang="en-US" sz="3200" u="sng" dirty="0" smtClean="0">
                <a:cs typeface="Times New Roman" pitchFamily="18" charset="0"/>
              </a:rPr>
              <a:t>+</a:t>
            </a:r>
            <a:r>
              <a:rPr lang="en-US" sz="3200" dirty="0" smtClean="0">
                <a:cs typeface="Times New Roman" pitchFamily="18" charset="0"/>
              </a:rPr>
              <a:t> 10 ms)  as an onset of positive slope  </a:t>
            </a:r>
            <a:r>
              <a:rPr lang="en-US" sz="3200" dirty="0" err="1" smtClean="0">
                <a:cs typeface="Times New Roman" pitchFamily="18" charset="0"/>
              </a:rPr>
              <a:t>occuring</a:t>
            </a:r>
            <a:r>
              <a:rPr lang="en-US" sz="3200" dirty="0" smtClean="0">
                <a:cs typeface="Times New Roman" pitchFamily="18" charset="0"/>
              </a:rPr>
              <a:t> around ~550 </a:t>
            </a:r>
            <a:r>
              <a:rPr lang="en-US" sz="3200" dirty="0" err="1" smtClean="0">
                <a:cs typeface="Times New Roman" pitchFamily="18" charset="0"/>
              </a:rPr>
              <a:t>ms.</a:t>
            </a: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Tracking RMSE returns to baseline (is equivalent to distracted tracking) by  ~850 </a:t>
            </a:r>
            <a:r>
              <a:rPr lang="en-US" sz="3200" dirty="0" err="1" smtClean="0">
                <a:cs typeface="Times New Roman" pitchFamily="18" charset="0"/>
              </a:rPr>
              <a:t>ms.</a:t>
            </a: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</p:txBody>
      </p:sp>
      <p:sp>
        <p:nvSpPr>
          <p:cNvPr id="52" name="Text Box 364"/>
          <p:cNvSpPr txBox="1">
            <a:spLocks noChangeArrowheads="1"/>
          </p:cNvSpPr>
          <p:nvPr/>
        </p:nvSpPr>
        <p:spPr bwMode="auto">
          <a:xfrm>
            <a:off x="26136600" y="7924800"/>
            <a:ext cx="11963399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495300" algn="ctr" eaLnBrk="1" hangingPunct="1">
              <a:spcBef>
                <a:spcPct val="0"/>
              </a:spcBef>
              <a:spcAft>
                <a:spcPct val="65000"/>
              </a:spcAft>
              <a:buFontTx/>
              <a:buNone/>
            </a:pPr>
            <a:r>
              <a:rPr lang="en-US" sz="5400" b="1" dirty="0" smtClean="0">
                <a:solidFill>
                  <a:srgbClr val="004442"/>
                </a:solidFill>
                <a:cs typeface="Times New Roman" pitchFamily="18" charset="0"/>
              </a:rPr>
              <a:t>NEURAL RESULTS</a:t>
            </a: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b="1" dirty="0" smtClean="0">
                <a:cs typeface="Times New Roman" pitchFamily="18" charset="0"/>
              </a:rPr>
              <a:t>Figure 3 Peak Midline Frontal Theta Activity by Goal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14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>
              <a:cs typeface="Times New Roman" pitchFamily="18" charset="0"/>
            </a:endParaRPr>
          </a:p>
          <a:p>
            <a:pPr marL="114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Midline frontal theta modulated by goals; </a:t>
            </a:r>
          </a:p>
          <a:p>
            <a:pPr marL="114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r>
              <a:rPr lang="en-US" sz="3200" dirty="0" smtClean="0">
                <a:cs typeface="Times New Roman" pitchFamily="18" charset="0"/>
              </a:rPr>
              <a:t>conditions perceptually matched; </a:t>
            </a:r>
          </a:p>
          <a:p>
            <a:pPr marL="114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r>
              <a:rPr lang="en-US" sz="3200" dirty="0" smtClean="0">
                <a:cs typeface="Times New Roman" pitchFamily="18" charset="0"/>
              </a:rPr>
              <a:t>Dual task (bottom) </a:t>
            </a:r>
            <a:r>
              <a:rPr lang="en-US" sz="3200" dirty="0" err="1" smtClean="0">
                <a:cs typeface="Times New Roman" pitchFamily="18" charset="0"/>
              </a:rPr>
              <a:t>vs</a:t>
            </a:r>
            <a:r>
              <a:rPr lang="en-US" sz="3200" dirty="0" smtClean="0">
                <a:cs typeface="Times New Roman" pitchFamily="18" charset="0"/>
              </a:rPr>
              <a:t> Tracking w/ Signs (top)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spcBef>
                <a:spcPct val="25000"/>
              </a:spcBef>
              <a:spcAft>
                <a:spcPct val="50000"/>
              </a:spcAft>
              <a:buFontTx/>
              <a:buNone/>
            </a:pPr>
            <a:r>
              <a:rPr lang="en-US" sz="3200" b="1" dirty="0" smtClean="0">
                <a:cs typeface="Times New Roman" pitchFamily="18" charset="0"/>
              </a:rPr>
              <a:t>Figure 4 Goal-related interference on midline frontal neural activity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b="1" dirty="0" smtClean="0">
                <a:cs typeface="Times New Roman" pitchFamily="18" charset="0"/>
              </a:rPr>
              <a:t>t(</a:t>
            </a:r>
            <a:r>
              <a:rPr lang="en-US" sz="3200" b="1" baseline="-25000" dirty="0" smtClean="0">
                <a:cs typeface="Times New Roman" pitchFamily="18" charset="0"/>
              </a:rPr>
              <a:t>1,19</a:t>
            </a:r>
            <a:r>
              <a:rPr lang="en-US" sz="3200" b="1" dirty="0" smtClean="0">
                <a:cs typeface="Times New Roman" pitchFamily="18" charset="0"/>
              </a:rPr>
              <a:t>)= 3.82; p = 0.001</a:t>
            </a: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Dual-Task Tracking and Discrimination </a:t>
            </a:r>
            <a:r>
              <a:rPr lang="en-US" sz="3200" dirty="0" err="1" smtClean="0">
                <a:cs typeface="Times New Roman" pitchFamily="18" charset="0"/>
              </a:rPr>
              <a:t>vs</a:t>
            </a:r>
            <a:r>
              <a:rPr lang="en-US" sz="3200" dirty="0" smtClean="0">
                <a:cs typeface="Times New Roman" pitchFamily="18" charset="0"/>
              </a:rPr>
              <a:t> Tracking with Signs</a:t>
            </a: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571500" lvl="1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smtClean="0">
              <a:cs typeface="Times New Roman" pitchFamily="18" charset="0"/>
            </a:endParaRP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smtClean="0">
                <a:cs typeface="Times New Roman" pitchFamily="18" charset="0"/>
              </a:rPr>
              <a:t>Peak </a:t>
            </a:r>
            <a:r>
              <a:rPr lang="en-US" sz="3200" dirty="0" smtClean="0">
                <a:cs typeface="Times New Roman" pitchFamily="18" charset="0"/>
              </a:rPr>
              <a:t>midline frontal theta activity to signs during sign response (windowed from 200 to 600 ms after sign presentation) is increased by an active tracking task (dual-tasking) when compared to the perceptually-matched distraction condition.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b="1" dirty="0" smtClean="0">
                <a:cs typeface="Times New Roman" pitchFamily="18" charset="0"/>
              </a:rPr>
              <a:t>Frontal theta power is increased in the dual-task condition when compared to a perceptually matched condition that also contains active tracking.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</p:txBody>
      </p:sp>
      <p:sp>
        <p:nvSpPr>
          <p:cNvPr id="47" name="Text Box 364"/>
          <p:cNvSpPr txBox="1">
            <a:spLocks noChangeArrowheads="1"/>
          </p:cNvSpPr>
          <p:nvPr/>
        </p:nvSpPr>
        <p:spPr bwMode="auto">
          <a:xfrm>
            <a:off x="38633400" y="7924800"/>
            <a:ext cx="11277600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495300" algn="ctr" eaLnBrk="1" hangingPunct="1">
              <a:spcBef>
                <a:spcPct val="0"/>
              </a:spcBef>
              <a:spcAft>
                <a:spcPct val="65000"/>
              </a:spcAft>
              <a:buFontTx/>
              <a:buNone/>
            </a:pPr>
            <a:r>
              <a:rPr lang="en-US" sz="5400" b="1" dirty="0" smtClean="0">
                <a:solidFill>
                  <a:srgbClr val="004442"/>
                </a:solidFill>
                <a:cs typeface="Times New Roman" pitchFamily="18" charset="0"/>
              </a:rPr>
              <a:t>CORRELATIONAL RESULTS</a:t>
            </a:r>
            <a:endParaRPr lang="en-US" sz="5400" b="1" dirty="0">
              <a:solidFill>
                <a:srgbClr val="004442"/>
              </a:solidFill>
              <a:cs typeface="Times New Roman" pitchFamily="18" charset="0"/>
            </a:endParaRPr>
          </a:p>
          <a:p>
            <a:pPr marL="609600" indent="-495300" eaLnBrk="1" hangingPunct="1">
              <a:spcBef>
                <a:spcPct val="25000"/>
              </a:spcBef>
              <a:spcAft>
                <a:spcPct val="50000"/>
              </a:spcAft>
              <a:buFontTx/>
              <a:buNone/>
            </a:pPr>
            <a:r>
              <a:rPr lang="en-US" sz="3200" b="1" dirty="0" smtClean="0">
                <a:cs typeface="Times New Roman" pitchFamily="18" charset="0"/>
              </a:rPr>
              <a:t>Fig, 7 Increased Midline Frontal Activity Correlates to Earlier Tracking Interruption Timing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Dual-Task: r = -.546, </a:t>
            </a:r>
            <a:r>
              <a:rPr lang="en-US" sz="3200" b="1" dirty="0" smtClean="0">
                <a:cs typeface="Times New Roman" pitchFamily="18" charset="0"/>
              </a:rPr>
              <a:t>p = 0.013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b="1" dirty="0" smtClean="0">
                <a:cs typeface="Times New Roman" pitchFamily="18" charset="0"/>
              </a:rPr>
              <a:t>Increased midline frontal theta burst correlates with increased Tracking performance (during dual-task).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b="1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r>
              <a:rPr lang="en-US" sz="3200" b="1" dirty="0" smtClean="0">
                <a:cs typeface="Times New Roman" pitchFamily="18" charset="0"/>
              </a:rPr>
              <a:t>Behavioral-behavioral Correlations: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Tracking Error (RMSE) to Sign Accuracy: r = -0.45, </a:t>
            </a:r>
            <a:r>
              <a:rPr lang="en-US" sz="3200" b="1" dirty="0" smtClean="0">
                <a:cs typeface="Times New Roman" pitchFamily="18" charset="0"/>
              </a:rPr>
              <a:t>p = 0.046</a:t>
            </a: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Less error during tracking correlated with increased accuracy on the sign task when dual-tasking. This also provides counter-evidence against a performance trade-off argument.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Time of Road Error (350 </a:t>
            </a:r>
            <a:r>
              <a:rPr lang="en-US" sz="3200" dirty="0" err="1" smtClean="0">
                <a:cs typeface="Times New Roman" pitchFamily="18" charset="0"/>
              </a:rPr>
              <a:t>ms</a:t>
            </a:r>
            <a:r>
              <a:rPr lang="en-US" sz="3200" dirty="0" smtClean="0">
                <a:cs typeface="Times New Roman" pitchFamily="18" charset="0"/>
              </a:rPr>
              <a:t> </a:t>
            </a:r>
            <a:r>
              <a:rPr lang="en-US" sz="3200" u="sng" dirty="0" smtClean="0">
                <a:cs typeface="Times New Roman" pitchFamily="18" charset="0"/>
              </a:rPr>
              <a:t>+</a:t>
            </a:r>
            <a:r>
              <a:rPr lang="en-US" sz="3200" dirty="0" smtClean="0">
                <a:cs typeface="Times New Roman" pitchFamily="18" charset="0"/>
              </a:rPr>
              <a:t> 150 </a:t>
            </a:r>
            <a:r>
              <a:rPr lang="en-US" sz="3200" dirty="0" err="1" smtClean="0">
                <a:cs typeface="Times New Roman" pitchFamily="18" charset="0"/>
              </a:rPr>
              <a:t>ms</a:t>
            </a:r>
            <a:r>
              <a:rPr lang="en-US" sz="3200" dirty="0" smtClean="0">
                <a:cs typeface="Times New Roman" pitchFamily="18" charset="0"/>
              </a:rPr>
              <a:t>) correlates to Sign Accuracy: r = -0.563, </a:t>
            </a:r>
            <a:r>
              <a:rPr lang="en-US" sz="3200" b="1" dirty="0" smtClean="0">
                <a:cs typeface="Times New Roman" pitchFamily="18" charset="0"/>
              </a:rPr>
              <a:t>p = 0.01</a:t>
            </a:r>
          </a:p>
          <a:p>
            <a:pPr marL="1066800" lvl="1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dirty="0" smtClean="0">
                <a:cs typeface="Times New Roman" pitchFamily="18" charset="0"/>
              </a:rPr>
              <a:t>Earlier interruption to tracking attention (as measured by the which maximum tracking error occurs) correlated with increased sign accuracy when dual-tasking.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r>
              <a:rPr lang="en-US" sz="3200" b="1" dirty="0" smtClean="0">
                <a:cs typeface="Times New Roman" pitchFamily="18" charset="0"/>
              </a:rPr>
              <a:t>Faster interruption of  the tracking task when dual-tasking correlates with improved accuracy of both tasks.</a:t>
            </a: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</a:pPr>
            <a:endParaRPr lang="en-US" sz="3200" dirty="0" smtClean="0">
              <a:cs typeface="Times New Roman" pitchFamily="18" charset="0"/>
            </a:endParaRPr>
          </a:p>
          <a:p>
            <a:pPr marL="609600" indent="-495300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</a:pPr>
            <a:r>
              <a:rPr lang="en-US" sz="3200" dirty="0" smtClean="0">
                <a:cs typeface="Times New Roman" pitchFamily="18" charset="0"/>
              </a:rPr>
              <a:t>Participants with </a:t>
            </a:r>
            <a:r>
              <a:rPr lang="en-US" sz="3200" b="1" dirty="0" smtClean="0">
                <a:cs typeface="Times New Roman" pitchFamily="18" charset="0"/>
              </a:rPr>
              <a:t>increased midline frontal theta </a:t>
            </a:r>
            <a:r>
              <a:rPr lang="en-US" sz="3200" dirty="0" smtClean="0">
                <a:cs typeface="Times New Roman" pitchFamily="18" charset="0"/>
              </a:rPr>
              <a:t>activity showed </a:t>
            </a:r>
            <a:r>
              <a:rPr lang="en-US" sz="3200" b="1" dirty="0" smtClean="0">
                <a:cs typeface="Times New Roman" pitchFamily="18" charset="0"/>
              </a:rPr>
              <a:t>earlier task interruption</a:t>
            </a:r>
            <a:r>
              <a:rPr lang="en-US" sz="3200" dirty="0" smtClean="0">
                <a:cs typeface="Times New Roman" pitchFamily="18" charset="0"/>
              </a:rPr>
              <a:t>, which resulted in overall </a:t>
            </a:r>
            <a:r>
              <a:rPr lang="en-US" sz="3200" b="1" dirty="0" smtClean="0">
                <a:cs typeface="Times New Roman" pitchFamily="18" charset="0"/>
              </a:rPr>
              <a:t>increased multitasking performance </a:t>
            </a:r>
            <a:r>
              <a:rPr lang="en-US" sz="3200" dirty="0" smtClean="0">
                <a:cs typeface="Times New Roman" pitchFamily="18" charset="0"/>
              </a:rPr>
              <a:t>on </a:t>
            </a:r>
            <a:r>
              <a:rPr lang="en-US" sz="3200" b="1" dirty="0" smtClean="0">
                <a:cs typeface="Times New Roman" pitchFamily="18" charset="0"/>
              </a:rPr>
              <a:t>both tasks</a:t>
            </a:r>
            <a:r>
              <a:rPr lang="en-US" sz="3200" dirty="0" smtClean="0">
                <a:cs typeface="Times New Roman" pitchFamily="18" charset="0"/>
              </a:rPr>
              <a:t>.</a:t>
            </a:r>
          </a:p>
          <a:p>
            <a:pPr marL="609600" indent="-495300" eaLnBrk="1" hangingPunct="1">
              <a:spcBef>
                <a:spcPct val="25000"/>
              </a:spcBef>
              <a:spcAft>
                <a:spcPct val="50000"/>
              </a:spcAft>
              <a:buFontTx/>
              <a:buNone/>
            </a:pPr>
            <a:endParaRPr lang="en-US" sz="3200" b="1" dirty="0" smtClean="0">
              <a:cs typeface="Times New Roman" pitchFamily="18" charset="0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00102" y="1350963"/>
            <a:ext cx="36490275" cy="3879851"/>
          </a:xfrm>
          <a:noFill/>
        </p:spPr>
        <p:txBody>
          <a:bodyPr/>
          <a:lstStyle/>
          <a:p>
            <a:r>
              <a:rPr lang="en-US" sz="9000" b="1" dirty="0" smtClean="0"/>
              <a:t>Efficient Task Switching Underlies Optimal Multitasking Performance</a:t>
            </a:r>
            <a:endParaRPr lang="en-US" sz="9000" b="1" dirty="0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43000" y="8299450"/>
            <a:ext cx="11658600" cy="3321850"/>
          </a:xfrm>
          <a:noFill/>
        </p:spPr>
        <p:txBody>
          <a:bodyPr lIns="91440" tIns="45720" rIns="91440" bIns="45720"/>
          <a:lstStyle/>
          <a:p>
            <a:pPr algn="ctr">
              <a:spcBef>
                <a:spcPct val="0"/>
              </a:spcBef>
              <a:spcAft>
                <a:spcPct val="65000"/>
              </a:spcAft>
              <a:buNone/>
              <a:tabLst>
                <a:tab pos="1028700" algn="l"/>
              </a:tabLst>
            </a:pPr>
            <a:r>
              <a:rPr lang="en-US" sz="5400" b="1" dirty="0" smtClean="0">
                <a:solidFill>
                  <a:srgbClr val="004442"/>
                </a:solidFill>
                <a:latin typeface="Times New Roman" pitchFamily="18" charset="0"/>
                <a:cs typeface="Times New Roman" pitchFamily="18" charset="0"/>
              </a:rPr>
              <a:t>INTRO/METHODS</a:t>
            </a:r>
          </a:p>
          <a:p>
            <a:pPr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Task interference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has been previously</a:t>
            </a:r>
          </a:p>
          <a:p>
            <a:pPr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	characterized as distraction and </a:t>
            </a:r>
          </a:p>
          <a:p>
            <a:pPr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	interruption, two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neurobehaviorally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	distinct mechanisms (Clapp &amp;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Gazzaley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, 2010).</a:t>
            </a:r>
          </a:p>
          <a:p>
            <a:pPr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We use </a:t>
            </a:r>
            <a:r>
              <a:rPr lang="en-US" sz="3200" i="1" dirty="0" err="1" smtClean="0">
                <a:latin typeface="Times New Roman" pitchFamily="18" charset="0"/>
                <a:cs typeface="Times New Roman" pitchFamily="18" charset="0"/>
              </a:rPr>
              <a:t>NeuroRacer</a:t>
            </a:r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</a:rPr>
              <a:t>Anguera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, et al., 2013)</a:t>
            </a:r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 paradigm previously used to characterize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cognitive control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ability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during multitasking interference as well as its neural correlates [specifically, increased midline frontal theta power following practice-based training]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r>
              <a:rPr lang="en-US" sz="3200" i="1" dirty="0" err="1" smtClean="0">
                <a:latin typeface="Times New Roman" pitchFamily="18" charset="0"/>
                <a:cs typeface="Times New Roman" pitchFamily="18" charset="0"/>
              </a:rPr>
              <a:t>NeuroRacer</a:t>
            </a:r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uses complex continuous tracking task in conjunction with a simple discrimination task (with EEG recording) to determine the neural mechanisms of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interruption during dual-tasking.</a:t>
            </a: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Using EEG and  a high resolution tracking paradigm </a:t>
            </a:r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i="1" dirty="0" err="1" smtClean="0">
                <a:latin typeface="Times New Roman" pitchFamily="18" charset="0"/>
                <a:cs typeface="Times New Roman" pitchFamily="18" charset="0"/>
              </a:rPr>
              <a:t>NeuroRacer</a:t>
            </a:r>
            <a:r>
              <a:rPr lang="en-US" sz="3200" i="1" dirty="0" smtClean="0">
                <a:latin typeface="Times New Roman" pitchFamily="18" charset="0"/>
                <a:cs typeface="Times New Roman" pitchFamily="18" charset="0"/>
              </a:rPr>
              <a:t>),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we report on the individual differences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multitasking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performance.</a:t>
            </a: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75000"/>
              </a:spcAft>
              <a:buFontTx/>
              <a:buNone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lnSpc>
                <a:spcPct val="115000"/>
              </a:lnSpc>
              <a:spcBef>
                <a:spcPct val="0"/>
              </a:spcBef>
              <a:spcAft>
                <a:spcPct val="75000"/>
              </a:spcAft>
              <a:buFontTx/>
              <a:buNone/>
            </a:pPr>
            <a:endParaRPr lang="en-US" sz="3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eaLnBrk="0" hangingPunct="0">
              <a:spcBef>
                <a:spcPct val="75000"/>
              </a:spcBef>
              <a:spcAft>
                <a:spcPct val="25000"/>
              </a:spcAft>
              <a:buClr>
                <a:srgbClr val="008080"/>
              </a:buClr>
              <a:buSzPct val="115000"/>
              <a:buFont typeface="Wingdings 3" pitchFamily="18" charset="2"/>
              <a:buNone/>
            </a:pP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45" name="Text Box 49"/>
          <p:cNvSpPr txBox="1">
            <a:spLocks noChangeArrowheads="1"/>
          </p:cNvSpPr>
          <p:nvPr/>
        </p:nvSpPr>
        <p:spPr bwMode="auto">
          <a:xfrm>
            <a:off x="14020800" y="5105400"/>
            <a:ext cx="35433000" cy="126408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274430" tIns="138248" rIns="274430" bIns="138248">
            <a:spAutoFit/>
          </a:bodyPr>
          <a:lstStyle/>
          <a:p>
            <a:pPr marL="1027113" indent="-1027113" algn="ctr" defTabSz="6288088">
              <a:spcBef>
                <a:spcPct val="50000"/>
              </a:spcBef>
              <a:buFontTx/>
              <a:buNone/>
            </a:pPr>
            <a:r>
              <a:rPr lang="en-US" sz="3200" dirty="0" smtClean="0">
                <a:solidFill>
                  <a:schemeClr val="tx2"/>
                </a:solidFill>
              </a:rPr>
              <a:t>Omar </a:t>
            </a:r>
            <a:r>
              <a:rPr lang="en-US" sz="3200" dirty="0" err="1" smtClean="0">
                <a:solidFill>
                  <a:schemeClr val="tx2"/>
                </a:solidFill>
              </a:rPr>
              <a:t>AlHashimi</a:t>
            </a:r>
            <a:r>
              <a:rPr lang="en-US" sz="3200" dirty="0" smtClean="0">
                <a:solidFill>
                  <a:schemeClr val="tx2"/>
                </a:solidFill>
              </a:rPr>
              <a:t>, MD, PhD</a:t>
            </a:r>
            <a:r>
              <a:rPr lang="en-US" sz="3200" baseline="30000" dirty="0" smtClean="0">
                <a:solidFill>
                  <a:schemeClr val="tx2"/>
                </a:solidFill>
              </a:rPr>
              <a:t>1,2</a:t>
            </a:r>
            <a:r>
              <a:rPr lang="en-US" sz="3200" dirty="0" smtClean="0">
                <a:solidFill>
                  <a:schemeClr val="tx2"/>
                </a:solidFill>
              </a:rPr>
              <a:t>, </a:t>
            </a:r>
            <a:r>
              <a:rPr lang="en-US" sz="3200" dirty="0" err="1" smtClean="0">
                <a:solidFill>
                  <a:schemeClr val="tx2"/>
                </a:solidFill>
              </a:rPr>
              <a:t>Anguera</a:t>
            </a:r>
            <a:r>
              <a:rPr lang="en-US" sz="3200" dirty="0" smtClean="0">
                <a:solidFill>
                  <a:schemeClr val="tx2"/>
                </a:solidFill>
              </a:rPr>
              <a:t>, Joaquin, PhD</a:t>
            </a:r>
            <a:r>
              <a:rPr lang="en-US" sz="3200" baseline="30000" dirty="0" smtClean="0">
                <a:solidFill>
                  <a:schemeClr val="tx2"/>
                </a:solidFill>
              </a:rPr>
              <a:t>3</a:t>
            </a:r>
            <a:r>
              <a:rPr lang="en-US" sz="3200" dirty="0" smtClean="0">
                <a:solidFill>
                  <a:schemeClr val="tx2"/>
                </a:solidFill>
              </a:rPr>
              <a:t>, </a:t>
            </a:r>
            <a:r>
              <a:rPr lang="en-US" sz="3200" dirty="0" err="1" smtClean="0">
                <a:solidFill>
                  <a:schemeClr val="tx2"/>
                </a:solidFill>
              </a:rPr>
              <a:t>Zanto</a:t>
            </a:r>
            <a:r>
              <a:rPr lang="en-US" sz="3200" dirty="0" smtClean="0">
                <a:solidFill>
                  <a:schemeClr val="tx2"/>
                </a:solidFill>
              </a:rPr>
              <a:t>, Theodore, PhD</a:t>
            </a:r>
            <a:r>
              <a:rPr lang="en-US" sz="3200" baseline="30000" dirty="0">
                <a:solidFill>
                  <a:schemeClr val="tx2"/>
                </a:solidFill>
              </a:rPr>
              <a:t>3</a:t>
            </a:r>
            <a:r>
              <a:rPr lang="en-US" sz="3200" dirty="0" smtClean="0">
                <a:solidFill>
                  <a:schemeClr val="tx2"/>
                </a:solidFill>
              </a:rPr>
              <a:t> and Adam </a:t>
            </a:r>
            <a:r>
              <a:rPr lang="en-US" sz="3200" dirty="0" err="1" smtClean="0">
                <a:solidFill>
                  <a:schemeClr val="tx2"/>
                </a:solidFill>
              </a:rPr>
              <a:t>Gazzaley</a:t>
            </a:r>
            <a:r>
              <a:rPr lang="en-US" sz="3200" dirty="0" smtClean="0">
                <a:solidFill>
                  <a:schemeClr val="tx2"/>
                </a:solidFill>
              </a:rPr>
              <a:t> MD, PhD</a:t>
            </a:r>
            <a:r>
              <a:rPr lang="en-US" sz="3200" baseline="30000" dirty="0" smtClean="0">
                <a:solidFill>
                  <a:schemeClr val="tx2"/>
                </a:solidFill>
              </a:rPr>
              <a:t>2,3,4</a:t>
            </a:r>
            <a:r>
              <a:rPr lang="en-US" sz="3200" dirty="0" smtClean="0">
                <a:solidFill>
                  <a:schemeClr val="tx2"/>
                </a:solidFill>
              </a:rPr>
              <a:t/>
            </a:r>
            <a:br>
              <a:rPr lang="en-US" sz="3200" dirty="0" smtClean="0">
                <a:solidFill>
                  <a:schemeClr val="tx2"/>
                </a:solidFill>
              </a:rPr>
            </a:br>
            <a:r>
              <a:rPr lang="en-US" sz="3200" baseline="30000" dirty="0">
                <a:solidFill>
                  <a:schemeClr val="tx2"/>
                </a:solidFill>
              </a:rPr>
              <a:t>1</a:t>
            </a:r>
            <a:r>
              <a:rPr lang="en-US" sz="3200" dirty="0">
                <a:solidFill>
                  <a:schemeClr val="tx2"/>
                </a:solidFill>
              </a:rPr>
              <a:t>Department </a:t>
            </a:r>
            <a:r>
              <a:rPr lang="en-US" sz="3200" dirty="0" smtClean="0">
                <a:solidFill>
                  <a:schemeClr val="tx2"/>
                </a:solidFill>
              </a:rPr>
              <a:t>of Psychology, UCLA </a:t>
            </a:r>
            <a:r>
              <a:rPr lang="en-US" sz="3200" baseline="30000" dirty="0">
                <a:solidFill>
                  <a:schemeClr val="tx2"/>
                </a:solidFill>
              </a:rPr>
              <a:t>2</a:t>
            </a:r>
            <a:r>
              <a:rPr lang="en-US" sz="3200" dirty="0" smtClean="0">
                <a:solidFill>
                  <a:schemeClr val="tx2"/>
                </a:solidFill>
              </a:rPr>
              <a:t>Department of Bioengineering UCSF/UCB, Neurology UCSF, </a:t>
            </a:r>
            <a:r>
              <a:rPr lang="en-US" sz="3200" baseline="30000" dirty="0">
                <a:solidFill>
                  <a:schemeClr val="tx2"/>
                </a:solidFill>
              </a:rPr>
              <a:t>3</a:t>
            </a:r>
            <a:r>
              <a:rPr lang="en-US" sz="3200" dirty="0" smtClean="0">
                <a:solidFill>
                  <a:schemeClr val="tx2"/>
                </a:solidFill>
              </a:rPr>
              <a:t>Departments of Neurology and Physiology, UCSF, </a:t>
            </a:r>
            <a:r>
              <a:rPr lang="en-US" sz="3200" baseline="30000" dirty="0" smtClean="0">
                <a:solidFill>
                  <a:schemeClr val="tx2"/>
                </a:solidFill>
              </a:rPr>
              <a:t>4</a:t>
            </a:r>
            <a:r>
              <a:rPr lang="en-US" sz="3200" dirty="0" smtClean="0">
                <a:solidFill>
                  <a:schemeClr val="tx2"/>
                </a:solidFill>
              </a:rPr>
              <a:t>Department of Psychiatry, UCSF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80982" name="Rectangle 86"/>
          <p:cNvSpPr>
            <a:spLocks noChangeArrowheads="1"/>
          </p:cNvSpPr>
          <p:nvPr/>
        </p:nvSpPr>
        <p:spPr bwMode="auto">
          <a:xfrm>
            <a:off x="1143000" y="13716001"/>
            <a:ext cx="11506200" cy="28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39725" indent="-339725" algn="ctr" eaLnBrk="1" hangingPunct="1">
              <a:spcBef>
                <a:spcPct val="0"/>
              </a:spcBef>
              <a:spcAft>
                <a:spcPct val="65000"/>
              </a:spcAft>
              <a:buFontTx/>
              <a:buNone/>
              <a:tabLst>
                <a:tab pos="1028700" algn="l"/>
              </a:tabLst>
            </a:pPr>
            <a:endParaRPr lang="en-US" sz="5400" b="1" dirty="0" smtClean="0">
              <a:solidFill>
                <a:srgbClr val="004442"/>
              </a:solidFill>
            </a:endParaRPr>
          </a:p>
          <a:p>
            <a:pPr marL="339725" indent="-339725" algn="ctr" eaLnBrk="1" hangingPunct="1">
              <a:spcBef>
                <a:spcPct val="0"/>
              </a:spcBef>
              <a:spcAft>
                <a:spcPct val="65000"/>
              </a:spcAft>
              <a:buFontTx/>
              <a:buNone/>
              <a:tabLst>
                <a:tab pos="1028700" algn="l"/>
              </a:tabLst>
            </a:pPr>
            <a:endParaRPr lang="en-US" sz="5400" b="1" dirty="0" smtClean="0">
              <a:solidFill>
                <a:srgbClr val="004442"/>
              </a:solidFill>
            </a:endParaRPr>
          </a:p>
          <a:p>
            <a:pPr marL="339725" indent="-339725" algn="ctr" eaLnBrk="1" hangingPunct="1">
              <a:spcBef>
                <a:spcPct val="0"/>
              </a:spcBef>
              <a:spcAft>
                <a:spcPct val="65000"/>
              </a:spcAft>
              <a:buFontTx/>
              <a:buNone/>
              <a:tabLst>
                <a:tab pos="1028700" algn="l"/>
              </a:tabLst>
            </a:pPr>
            <a:endParaRPr lang="en-US" sz="5400" b="1" dirty="0" smtClean="0">
              <a:solidFill>
                <a:srgbClr val="004442"/>
              </a:solidFill>
            </a:endParaRP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r>
              <a:rPr lang="en-US" sz="3200" dirty="0" smtClean="0">
                <a:cs typeface="Times New Roman" pitchFamily="18" charset="0"/>
              </a:rPr>
              <a:t>Subject’s  (N=20, 20-29 yrs old) tracking and discrimination ability were </a:t>
            </a:r>
            <a:r>
              <a:rPr lang="en-US" sz="3200" dirty="0" err="1" smtClean="0">
                <a:cs typeface="Times New Roman" pitchFamily="18" charset="0"/>
              </a:rPr>
              <a:t>thresholded</a:t>
            </a:r>
            <a:r>
              <a:rPr lang="en-US" sz="3200" dirty="0" smtClean="0">
                <a:cs typeface="Times New Roman" pitchFamily="18" charset="0"/>
              </a:rPr>
              <a:t> respectively on two tasks: a Tracking and a Discrimination task to put them in their own individualized performance space for each task.</a:t>
            </a: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>
              <a:cs typeface="Times New Roman" pitchFamily="18" charset="0"/>
            </a:endParaRP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 smtClean="0">
              <a:cs typeface="Times New Roman" pitchFamily="18" charset="0"/>
            </a:endParaRP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>
              <a:cs typeface="Times New Roman" pitchFamily="18" charset="0"/>
            </a:endParaRP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 smtClean="0">
              <a:cs typeface="Times New Roman" pitchFamily="18" charset="0"/>
            </a:endParaRP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>
              <a:cs typeface="Times New Roman" pitchFamily="18" charset="0"/>
            </a:endParaRP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 smtClean="0">
              <a:cs typeface="Times New Roman" pitchFamily="18" charset="0"/>
            </a:endParaRP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>
              <a:cs typeface="Times New Roman" pitchFamily="18" charset="0"/>
            </a:endParaRP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 smtClean="0">
              <a:cs typeface="Times New Roman" pitchFamily="18" charset="0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r>
              <a:rPr lang="en-US" sz="3200" dirty="0">
                <a:cs typeface="Times New Roman" pitchFamily="18" charset="0"/>
              </a:rPr>
              <a:t> </a:t>
            </a:r>
            <a:r>
              <a:rPr lang="en-US" sz="3200" dirty="0" smtClean="0">
                <a:cs typeface="Times New Roman" pitchFamily="18" charset="0"/>
              </a:rPr>
              <a:t>    </a:t>
            </a:r>
            <a:r>
              <a:rPr lang="en-US" sz="3200" b="1" dirty="0" smtClean="0">
                <a:cs typeface="Times New Roman" pitchFamily="18" charset="0"/>
              </a:rPr>
              <a:t>Driving (Tracking)	</a:t>
            </a:r>
            <a:r>
              <a:rPr lang="en-US" sz="3200" dirty="0" smtClean="0">
                <a:cs typeface="Times New Roman" pitchFamily="18" charset="0"/>
              </a:rPr>
              <a:t>		  </a:t>
            </a:r>
            <a:r>
              <a:rPr lang="en-US" sz="3200" b="1" dirty="0" smtClean="0">
                <a:cs typeface="Times New Roman" pitchFamily="18" charset="0"/>
              </a:rPr>
              <a:t>Discrimination</a:t>
            </a:r>
            <a:endParaRPr lang="en-US" sz="3200" b="1" dirty="0">
              <a:cs typeface="Times New Roman" pitchFamily="18" charset="0"/>
            </a:endParaRP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 smtClean="0">
              <a:cs typeface="Times New Roman" pitchFamily="18" charset="0"/>
            </a:endParaRP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r>
              <a:rPr lang="en-US" sz="3200" dirty="0" smtClean="0">
                <a:cs typeface="Times New Roman" pitchFamily="18" charset="0"/>
              </a:rPr>
              <a:t>Subjects performed mixed blocks of the following conditions:</a:t>
            </a:r>
          </a:p>
          <a:p>
            <a:pPr marL="796925" lvl="1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r>
              <a:rPr lang="en-US" sz="3200" dirty="0" smtClean="0">
                <a:cs typeface="Times New Roman" pitchFamily="18" charset="0"/>
              </a:rPr>
              <a:t>Drive Only</a:t>
            </a:r>
          </a:p>
          <a:p>
            <a:pPr marL="796925" lvl="1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r>
              <a:rPr lang="en-US" sz="3200" dirty="0" smtClean="0">
                <a:cs typeface="Times New Roman" pitchFamily="18" charset="0"/>
              </a:rPr>
              <a:t>Dual-Tasking (tracking and </a:t>
            </a:r>
          </a:p>
          <a:p>
            <a:pPr marL="796925" lvl="1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r>
              <a:rPr lang="en-US" sz="3200" dirty="0" smtClean="0">
                <a:cs typeface="Times New Roman" pitchFamily="18" charset="0"/>
              </a:rPr>
              <a:t>	discrimination)</a:t>
            </a:r>
          </a:p>
          <a:p>
            <a:pPr marL="796925" lvl="1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r>
              <a:rPr lang="en-US" sz="3200" dirty="0" smtClean="0">
                <a:cs typeface="Times New Roman" pitchFamily="18" charset="0"/>
              </a:rPr>
              <a:t>Tracking with signs (Drive Only while </a:t>
            </a:r>
            <a:endParaRPr lang="en-US" sz="3200" dirty="0">
              <a:cs typeface="Times New Roman" pitchFamily="18" charset="0"/>
            </a:endParaRPr>
          </a:p>
          <a:p>
            <a:pPr marL="796925" lvl="1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r>
              <a:rPr lang="en-US" sz="3200" dirty="0">
                <a:cs typeface="Times New Roman" pitchFamily="18" charset="0"/>
              </a:rPr>
              <a:t>	signs are passively </a:t>
            </a:r>
            <a:r>
              <a:rPr lang="en-US" sz="3200" dirty="0" smtClean="0">
                <a:cs typeface="Times New Roman" pitchFamily="18" charset="0"/>
              </a:rPr>
              <a:t>displayed)</a:t>
            </a:r>
            <a:endParaRPr lang="en-US" sz="3200" dirty="0">
              <a:cs typeface="Times New Roman" pitchFamily="18" charset="0"/>
            </a:endParaRPr>
          </a:p>
          <a:p>
            <a:pPr marL="796925" lvl="1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endParaRPr lang="en-US" sz="3200" dirty="0" smtClean="0">
              <a:cs typeface="Times New Roman" pitchFamily="18" charset="0"/>
            </a:endParaRPr>
          </a:p>
          <a:p>
            <a:pPr marL="1254125" lvl="2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endParaRPr lang="en-US" sz="3200" dirty="0" smtClean="0">
              <a:cs typeface="Times New Roman" pitchFamily="18" charset="0"/>
            </a:endParaRPr>
          </a:p>
          <a:p>
            <a:pPr marL="1254125" lvl="2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r>
              <a:rPr lang="en-US" sz="3200" dirty="0" smtClean="0">
                <a:cs typeface="Times New Roman" pitchFamily="18" charset="0"/>
              </a:rPr>
              <a:t>The dual-tasking and Tracking with Signs conditions were perceptually matched.</a:t>
            </a:r>
          </a:p>
          <a:p>
            <a:pPr marL="1254125" lvl="2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endParaRPr lang="en-US" sz="3200" dirty="0" smtClean="0">
              <a:cs typeface="Times New Roman" pitchFamily="18" charset="0"/>
            </a:endParaRPr>
          </a:p>
          <a:p>
            <a:pPr marL="1254125" lvl="2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r>
              <a:rPr lang="en-US" sz="3200" dirty="0" smtClean="0">
                <a:cs typeface="Times New Roman" pitchFamily="18" charset="0"/>
              </a:rPr>
              <a:t>Sign and road stimuli had </a:t>
            </a:r>
            <a:r>
              <a:rPr lang="en-US" sz="3200" dirty="0" err="1" smtClean="0">
                <a:cs typeface="Times New Roman" pitchFamily="18" charset="0"/>
              </a:rPr>
              <a:t>intertrial</a:t>
            </a:r>
            <a:r>
              <a:rPr lang="en-US" sz="3200" dirty="0" smtClean="0">
                <a:cs typeface="Times New Roman" pitchFamily="18" charset="0"/>
              </a:rPr>
              <a:t> intervals from 2 to 3 seconds. Sign road synchrony was jittered from 0 to 600 milliseconds.</a:t>
            </a:r>
          </a:p>
          <a:p>
            <a:pPr marL="1254125" lvl="2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endParaRPr lang="en-US" sz="3200" dirty="0" smtClean="0">
              <a:cs typeface="Times New Roman" pitchFamily="18" charset="0"/>
            </a:endParaRPr>
          </a:p>
          <a:p>
            <a:pPr marL="1254125" lvl="2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None/>
              <a:tabLst>
                <a:tab pos="1028700" algn="l"/>
              </a:tabLst>
            </a:pPr>
            <a:r>
              <a:rPr lang="en-US" sz="3200" dirty="0" smtClean="0">
                <a:cs typeface="Times New Roman" pitchFamily="18" charset="0"/>
              </a:rPr>
              <a:t>All analysis is time-locked to the onset of the sign events.</a:t>
            </a: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 smtClean="0">
              <a:cs typeface="Times New Roman" pitchFamily="18" charset="0"/>
            </a:endParaRPr>
          </a:p>
        </p:txBody>
      </p:sp>
      <p:sp>
        <p:nvSpPr>
          <p:cNvPr id="81267" name="Rectangle 371"/>
          <p:cNvSpPr>
            <a:spLocks noChangeArrowheads="1"/>
          </p:cNvSpPr>
          <p:nvPr/>
        </p:nvSpPr>
        <p:spPr bwMode="auto">
          <a:xfrm>
            <a:off x="38997663" y="28143057"/>
            <a:ext cx="1028382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 algn="ctr" eaLnBrk="1" hangingPunct="1">
              <a:spcBef>
                <a:spcPct val="0"/>
              </a:spcBef>
              <a:spcAft>
                <a:spcPct val="65000"/>
              </a:spcAft>
              <a:buFontTx/>
              <a:buNone/>
            </a:pPr>
            <a:r>
              <a:rPr lang="en-US" sz="5400" b="1" dirty="0" smtClean="0">
                <a:solidFill>
                  <a:srgbClr val="004442"/>
                </a:solidFill>
                <a:cs typeface="Times New Roman" pitchFamily="18" charset="0"/>
              </a:rPr>
              <a:t>CONCLUSIONS</a:t>
            </a:r>
            <a:endParaRPr lang="en-US" sz="5400" b="1" dirty="0">
              <a:solidFill>
                <a:srgbClr val="004442"/>
              </a:solidFill>
              <a:cs typeface="Times New Roman" pitchFamily="18" charset="0"/>
            </a:endParaRPr>
          </a:p>
          <a:p>
            <a:pPr marL="457200" indent="-457200">
              <a:lnSpc>
                <a:spcPct val="115000"/>
              </a:lnSpc>
              <a:buFontTx/>
              <a:buNone/>
            </a:pPr>
            <a:endParaRPr lang="en-US" sz="3200" dirty="0">
              <a:solidFill>
                <a:srgbClr val="004442"/>
              </a:solidFill>
              <a:cs typeface="Times New Roman" pitchFamily="18" charset="0"/>
            </a:endParaRPr>
          </a:p>
        </p:txBody>
      </p:sp>
      <p:pic>
        <p:nvPicPr>
          <p:cNvPr id="81440" name="Picture 544"/>
          <p:cNvPicPr>
            <a:picLocks noChangeAspect="1" noChangeArrowheads="1"/>
          </p:cNvPicPr>
          <p:nvPr/>
        </p:nvPicPr>
        <p:blipFill>
          <a:blip r:embed="rId3"/>
          <a:srcRect l="9231" t="40597"/>
          <a:stretch>
            <a:fillRect/>
          </a:stretch>
        </p:blipFill>
        <p:spPr bwMode="auto">
          <a:xfrm>
            <a:off x="1219200" y="2133600"/>
            <a:ext cx="4495800" cy="3790951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pic>
        <p:nvPicPr>
          <p:cNvPr id="78" name="Picture 77" descr="UCSF-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590800"/>
            <a:ext cx="5410200" cy="2971800"/>
          </a:xfrm>
          <a:prstGeom prst="rect">
            <a:avLst/>
          </a:prstGeom>
        </p:spPr>
      </p:pic>
      <p:pic>
        <p:nvPicPr>
          <p:cNvPr id="89" name="Picture 88" descr="DO.bm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0345400"/>
            <a:ext cx="5542858" cy="4476191"/>
          </a:xfrm>
          <a:prstGeom prst="rect">
            <a:avLst/>
          </a:prstGeom>
        </p:spPr>
      </p:pic>
      <p:pic>
        <p:nvPicPr>
          <p:cNvPr id="90" name="Picture 89" descr="S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0" y="20345400"/>
            <a:ext cx="5638800" cy="4534700"/>
          </a:xfrm>
          <a:prstGeom prst="rect">
            <a:avLst/>
          </a:prstGeom>
        </p:spPr>
      </p:pic>
      <p:pic>
        <p:nvPicPr>
          <p:cNvPr id="81445" name="Picture 54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34400" y="26974800"/>
            <a:ext cx="4284047" cy="32766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51" name="Rectangle 50"/>
          <p:cNvSpPr/>
          <p:nvPr/>
        </p:nvSpPr>
        <p:spPr>
          <a:xfrm>
            <a:off x="13487400" y="8153400"/>
            <a:ext cx="12268200" cy="18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 smtClean="0">
              <a:cs typeface="Times New Roman" pitchFamily="18" charset="0"/>
            </a:endParaRPr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  <a:buClr>
                <a:srgbClr val="008080"/>
              </a:buClr>
              <a:buSzPct val="115000"/>
              <a:buFont typeface="Wingdings 3" pitchFamily="18" charset="2"/>
              <a:buChar char=""/>
              <a:tabLst>
                <a:tab pos="1028700" algn="l"/>
              </a:tabLst>
            </a:pPr>
            <a:endParaRPr lang="en-US" sz="3200" dirty="0" smtClean="0"/>
          </a:p>
          <a:p>
            <a:pPr marL="339725" indent="-339725" eaLnBrk="1" hangingPunct="1">
              <a:lnSpc>
                <a:spcPct val="115000"/>
              </a:lnSpc>
              <a:spcBef>
                <a:spcPct val="0"/>
              </a:spcBef>
              <a:spcAft>
                <a:spcPct val="50000"/>
              </a:spcAft>
              <a:buClr>
                <a:srgbClr val="008080"/>
              </a:buClr>
              <a:buFont typeface="Wingdings 3" pitchFamily="18" charset="2"/>
              <a:buNone/>
              <a:tabLst>
                <a:tab pos="1028700" algn="l"/>
              </a:tabLst>
            </a:pPr>
            <a:endParaRPr lang="en-US" sz="3200" dirty="0" smtClean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/>
          <a:srcRect t="13158" b="36842"/>
          <a:stretch>
            <a:fillRect/>
          </a:stretch>
        </p:blipFill>
        <p:spPr bwMode="auto">
          <a:xfrm>
            <a:off x="8458200" y="9829800"/>
            <a:ext cx="4318000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73" name="Chart 72"/>
          <p:cNvGraphicFramePr/>
          <p:nvPr>
            <p:extLst>
              <p:ext uri="{D42A27DB-BD31-4B8C-83A1-F6EECF244321}">
                <p14:modId xmlns:p14="http://schemas.microsoft.com/office/powerpoint/2010/main" val="1384070114"/>
              </p:ext>
            </p:extLst>
          </p:nvPr>
        </p:nvGraphicFramePr>
        <p:xfrm>
          <a:off x="38709600" y="11658600"/>
          <a:ext cx="11125200" cy="586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49" name="Group 48"/>
          <p:cNvGrpSpPr/>
          <p:nvPr/>
        </p:nvGrpSpPr>
        <p:grpSpPr>
          <a:xfrm>
            <a:off x="13716000" y="26898600"/>
            <a:ext cx="11811000" cy="5334000"/>
            <a:chOff x="13716000" y="29794200"/>
            <a:chExt cx="12115800" cy="5638800"/>
          </a:xfrm>
        </p:grpSpPr>
        <p:grpSp>
          <p:nvGrpSpPr>
            <p:cNvPr id="113" name="Group 112"/>
            <p:cNvGrpSpPr/>
            <p:nvPr/>
          </p:nvGrpSpPr>
          <p:grpSpPr>
            <a:xfrm>
              <a:off x="14173200" y="29794200"/>
              <a:ext cx="11658600" cy="5638800"/>
              <a:chOff x="13944600" y="30099000"/>
              <a:chExt cx="11658600" cy="5638800"/>
            </a:xfrm>
          </p:grpSpPr>
          <p:pic>
            <p:nvPicPr>
              <p:cNvPr id="60" name="Picture 59" descr="TrackingFigure.jpg"/>
              <p:cNvPicPr>
                <a:picLocks noChangeAspect="1"/>
              </p:cNvPicPr>
              <p:nvPr/>
            </p:nvPicPr>
            <p:blipFill>
              <a:blip r:embed="rId10"/>
              <a:srcRect l="3659" r="8565"/>
              <a:stretch>
                <a:fillRect/>
              </a:stretch>
            </p:blipFill>
            <p:spPr>
              <a:xfrm>
                <a:off x="13944600" y="30099000"/>
                <a:ext cx="11658600" cy="5638800"/>
              </a:xfrm>
              <a:prstGeom prst="rect">
                <a:avLst/>
              </a:prstGeom>
            </p:spPr>
          </p:pic>
          <p:sp>
            <p:nvSpPr>
              <p:cNvPr id="70" name="Up Arrow 69"/>
              <p:cNvSpPr/>
              <p:nvPr/>
            </p:nvSpPr>
            <p:spPr>
              <a:xfrm flipV="1">
                <a:off x="17983200" y="30708600"/>
                <a:ext cx="533400" cy="685800"/>
              </a:xfrm>
              <a:prstGeom prst="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0269200" y="30480000"/>
                <a:ext cx="3200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en-US" sz="2000" dirty="0" smtClean="0"/>
                  <a:t>p-value </a:t>
                </a:r>
                <a:r>
                  <a:rPr lang="en-US" sz="2000" u="sng" dirty="0" smtClean="0"/>
                  <a:t>&lt;</a:t>
                </a:r>
                <a:r>
                  <a:rPr lang="en-US" sz="2000" dirty="0" smtClean="0"/>
                  <a:t> 0.05</a:t>
                </a:r>
                <a:endParaRPr lang="en-US" sz="2000" dirty="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13716000" y="30403800"/>
              <a:ext cx="646331" cy="403860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>
                <a:buNone/>
              </a:pPr>
              <a:r>
                <a:rPr lang="en-US" sz="3000" dirty="0" smtClean="0"/>
                <a:t>Worse Performance</a:t>
              </a:r>
              <a:endParaRPr lang="en-US" sz="3000" dirty="0"/>
            </a:p>
          </p:txBody>
        </p:sp>
        <p:cxnSp>
          <p:nvCxnSpPr>
            <p:cNvPr id="118" name="Straight Arrow Connector 117"/>
            <p:cNvCxnSpPr/>
            <p:nvPr/>
          </p:nvCxnSpPr>
          <p:spPr bwMode="auto">
            <a:xfrm rot="16200000" flipH="1">
              <a:off x="12001500" y="33032700"/>
              <a:ext cx="4572000" cy="76200"/>
            </a:xfrm>
            <a:prstGeom prst="straightConnector1">
              <a:avLst/>
            </a:prstGeom>
            <a:noFill/>
            <a:ln w="1270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4" name="Rectangle 63"/>
          <p:cNvSpPr/>
          <p:nvPr/>
        </p:nvSpPr>
        <p:spPr>
          <a:xfrm>
            <a:off x="38633400" y="34061400"/>
            <a:ext cx="11277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u="sng" dirty="0" smtClean="0">
                <a:cs typeface="Times New Roman" pitchFamily="18" charset="0"/>
              </a:rPr>
              <a:t>References</a:t>
            </a:r>
            <a:r>
              <a:rPr lang="en-US" sz="2000" dirty="0" smtClean="0">
                <a:cs typeface="Times New Roman" pitchFamily="18" charset="0"/>
              </a:rPr>
              <a:t>:  </a:t>
            </a:r>
          </a:p>
          <a:p>
            <a:r>
              <a:rPr lang="en-US" sz="2000" dirty="0" smtClean="0">
                <a:cs typeface="Times New Roman" pitchFamily="18" charset="0"/>
              </a:rPr>
              <a:t>Clapp, W., </a:t>
            </a:r>
            <a:r>
              <a:rPr lang="en-US" sz="2000" dirty="0" err="1" smtClean="0">
                <a:cs typeface="Times New Roman" pitchFamily="18" charset="0"/>
              </a:rPr>
              <a:t>Gazzaley</a:t>
            </a:r>
            <a:r>
              <a:rPr lang="en-US" sz="2000" dirty="0" smtClean="0">
                <a:cs typeface="Times New Roman" pitchFamily="18" charset="0"/>
              </a:rPr>
              <a:t>, A. (2010) Distinct mechanisms for the impact of distraction and interruption on working memory in aging. Neurobiology of Aging.</a:t>
            </a:r>
          </a:p>
          <a:p>
            <a:r>
              <a:rPr lang="en-US" sz="2000" dirty="0" err="1" smtClean="0"/>
              <a:t>Anguera</a:t>
            </a:r>
            <a:r>
              <a:rPr lang="en-US" sz="2000" dirty="0" smtClean="0"/>
              <a:t>, J. A., </a:t>
            </a:r>
            <a:r>
              <a:rPr lang="en-US" sz="2000" dirty="0" err="1" smtClean="0"/>
              <a:t>Boccanfuso</a:t>
            </a:r>
            <a:r>
              <a:rPr lang="en-US" sz="2000" dirty="0" smtClean="0"/>
              <a:t>, J., </a:t>
            </a:r>
            <a:r>
              <a:rPr lang="en-US" sz="2000" dirty="0" err="1" smtClean="0"/>
              <a:t>Rintoul</a:t>
            </a:r>
            <a:r>
              <a:rPr lang="en-US" sz="2000" dirty="0" smtClean="0"/>
              <a:t>, J. L., Al-</a:t>
            </a:r>
            <a:r>
              <a:rPr lang="en-US" sz="2000" dirty="0" err="1" smtClean="0"/>
              <a:t>Hashimi</a:t>
            </a:r>
            <a:r>
              <a:rPr lang="en-US" sz="2000" dirty="0" smtClean="0"/>
              <a:t>, O., </a:t>
            </a:r>
            <a:r>
              <a:rPr lang="en-US" sz="2000" dirty="0" err="1" smtClean="0"/>
              <a:t>Faraji</a:t>
            </a:r>
            <a:r>
              <a:rPr lang="en-US" sz="2000" dirty="0" smtClean="0"/>
              <a:t>, F., </a:t>
            </a:r>
            <a:r>
              <a:rPr lang="en-US" sz="2000" dirty="0" err="1" smtClean="0"/>
              <a:t>Janowich</a:t>
            </a:r>
            <a:r>
              <a:rPr lang="en-US" sz="2000" dirty="0" smtClean="0"/>
              <a:t>, J., ... &amp; </a:t>
            </a:r>
            <a:r>
              <a:rPr lang="en-US" sz="2000" dirty="0" err="1" smtClean="0"/>
              <a:t>Gazzaley</a:t>
            </a:r>
            <a:r>
              <a:rPr lang="en-US" sz="2000" dirty="0" smtClean="0"/>
              <a:t>, A. (2013). Video game training enhances cognitive control in older adults. </a:t>
            </a:r>
            <a:r>
              <a:rPr lang="en-US" sz="2000" i="1" dirty="0" smtClean="0"/>
              <a:t>Nature</a:t>
            </a:r>
            <a:r>
              <a:rPr lang="en-US" sz="2000" dirty="0" smtClean="0"/>
              <a:t>, </a:t>
            </a:r>
            <a:r>
              <a:rPr lang="en-US" sz="2000" i="1" dirty="0" smtClean="0"/>
              <a:t>501</a:t>
            </a:r>
            <a:r>
              <a:rPr lang="en-US" sz="2000" dirty="0" smtClean="0"/>
              <a:t>(7465), 97-101.</a:t>
            </a:r>
          </a:p>
          <a:p>
            <a:endParaRPr lang="en-US" sz="2000" dirty="0"/>
          </a:p>
        </p:txBody>
      </p:sp>
      <p:pic>
        <p:nvPicPr>
          <p:cNvPr id="30" name="Picture 29" descr="conclusion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38200" y="29231827"/>
            <a:ext cx="10402753" cy="2848373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 bwMode="auto">
          <a:xfrm>
            <a:off x="18171925" y="11925300"/>
            <a:ext cx="1981200" cy="158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19162525" y="12077700"/>
            <a:ext cx="990600" cy="794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5-Point Star 43"/>
          <p:cNvSpPr/>
          <p:nvPr/>
        </p:nvSpPr>
        <p:spPr bwMode="auto">
          <a:xfrm>
            <a:off x="18857725" y="11544300"/>
            <a:ext cx="381000" cy="304800"/>
          </a:xfrm>
          <a:prstGeom prst="star5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74430" tIns="138248" rIns="274430" bIns="138248" numCol="1" rtlCol="0" anchor="t" anchorCtr="0" compatLnSpc="1">
            <a:prstTxWarp prst="textNoShape">
              <a:avLst/>
            </a:prstTxWarp>
          </a:bodyPr>
          <a:lstStyle/>
          <a:p>
            <a:pPr marL="1027113" marR="0" indent="-1027113" algn="l" defTabSz="6288088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9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8" name="Picture 47" descr="DS_Headplot_200_400_theta.png"/>
          <p:cNvPicPr>
            <a:picLocks noChangeAspect="1"/>
          </p:cNvPicPr>
          <p:nvPr/>
        </p:nvPicPr>
        <p:blipFill rotWithShape="1">
          <a:blip r:embed="rId12"/>
          <a:srcRect l="4988" t="12735" r="6734" b="8018"/>
          <a:stretch/>
        </p:blipFill>
        <p:spPr>
          <a:xfrm>
            <a:off x="33832800" y="15392400"/>
            <a:ext cx="4495800" cy="3200400"/>
          </a:xfrm>
          <a:prstGeom prst="rect">
            <a:avLst/>
          </a:prstGeom>
        </p:spPr>
      </p:pic>
      <p:graphicFrame>
        <p:nvGraphicFramePr>
          <p:cNvPr id="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035999"/>
              </p:ext>
            </p:extLst>
          </p:nvPr>
        </p:nvGraphicFramePr>
        <p:xfrm>
          <a:off x="26555699" y="21370925"/>
          <a:ext cx="11506200" cy="7890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Worksheet" r:id="rId13" imgW="6305550" imgH="4324469" progId="Excel.Sheet.8">
                  <p:link updateAutomatic="1"/>
                </p:oleObj>
              </mc:Choice>
              <mc:Fallback>
                <p:oleObj name="Worksheet" r:id="rId13" imgW="6305550" imgH="4324469" progId="Excel.Sheet.8">
                  <p:link updateAutomatic="1"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55699" y="21370925"/>
                        <a:ext cx="11506200" cy="78909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0" y="10453044"/>
            <a:ext cx="10668000" cy="7329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057" y="10210800"/>
            <a:ext cx="12227543" cy="2463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057" y="12897621"/>
            <a:ext cx="12227543" cy="2478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cal poster with graphics">
  <a:themeElements>
    <a:clrScheme name="medical poster with graphics_post design_082605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edical poster with graphics_post design_082605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274430" tIns="138248" rIns="274430" bIns="138248" numCol="1" anchor="t" anchorCtr="0" compatLnSpc="1">
        <a:prstTxWarp prst="textNoShape">
          <a:avLst/>
        </a:prstTxWarp>
      </a:bodyPr>
      <a:lstStyle>
        <a:defPPr marL="1027113" marR="0" indent="-1027113" algn="l" defTabSz="6288088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9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274430" tIns="138248" rIns="274430" bIns="138248" numCol="1" anchor="t" anchorCtr="0" compatLnSpc="1">
        <a:prstTxWarp prst="textNoShape">
          <a:avLst/>
        </a:prstTxWarp>
      </a:bodyPr>
      <a:lstStyle>
        <a:defPPr marL="1027113" marR="0" indent="-1027113" algn="l" defTabSz="6288088" rtl="0" eaLnBrk="0" fontAlgn="base" latinLnBrk="0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9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edical poster with graphics_post design_082605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dical poster with graphics_post design_082605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dical poster with graphics_post design_082605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dical poster with graphics_post design_082605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dical poster with graphics_post design_082605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dical poster with graphics_post design_082605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dical poster with graphics_post design_082605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poster with graphics</Template>
  <TotalTime>127784</TotalTime>
  <Words>716</Words>
  <Application>Microsoft Office PowerPoint</Application>
  <PresentationFormat>Custom</PresentationFormat>
  <Paragraphs>161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Times New Roman</vt:lpstr>
      <vt:lpstr>Wingdings 3</vt:lpstr>
      <vt:lpstr>Medical poster with graphics</vt:lpstr>
      <vt:lpstr>D:\Users\Omar\Documents\CORRELATION DATA.xls</vt:lpstr>
      <vt:lpstr>Efficient Task Switching Underlies Optimal Multitasking Performance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Game Play during fMRI to Explore Neural Basis of Speed of Processing Differences across Early Adult Lifespan</dc:title>
  <dc:creator>Omar</dc:creator>
  <cp:lastModifiedBy>Omar</cp:lastModifiedBy>
  <cp:revision>7821</cp:revision>
  <cp:lastPrinted>2004-07-01T22:30:03Z</cp:lastPrinted>
  <dcterms:created xsi:type="dcterms:W3CDTF">2013-03-13T19:08:45Z</dcterms:created>
  <dcterms:modified xsi:type="dcterms:W3CDTF">2015-03-29T01:56:29Z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TC100214271033</vt:lpwstr>
  </property>
</Properties>
</file>